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68" r:id="rId6"/>
    <p:sldId id="269" r:id="rId7"/>
    <p:sldId id="259" r:id="rId8"/>
    <p:sldId id="262" r:id="rId9"/>
    <p:sldId id="261" r:id="rId10"/>
    <p:sldId id="270"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4A057E4-0485-4A85-B5C4-B307A3D91DDF}" type="datetimeFigureOut">
              <a:rPr lang="en-US" smtClean="0"/>
              <a:pPr/>
              <a:t>2/18/2020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4DE78DD-5FDE-4BD7-A78E-AB5834D9CA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A057E4-0485-4A85-B5C4-B307A3D91DDF}"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E78DD-5FDE-4BD7-A78E-AB5834D9CA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A057E4-0485-4A85-B5C4-B307A3D91DDF}"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E78DD-5FDE-4BD7-A78E-AB5834D9CA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A057E4-0485-4A85-B5C4-B307A3D91DDF}"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E78DD-5FDE-4BD7-A78E-AB5834D9CAF5}"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4A057E4-0485-4A85-B5C4-B307A3D91DDF}"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E78DD-5FDE-4BD7-A78E-AB5834D9CAF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A057E4-0485-4A85-B5C4-B307A3D91DDF}"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E78DD-5FDE-4BD7-A78E-AB5834D9CAF5}"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4A057E4-0485-4A85-B5C4-B307A3D91DDF}" type="datetimeFigureOut">
              <a:rPr lang="en-US" smtClean="0"/>
              <a:pPr/>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DE78DD-5FDE-4BD7-A78E-AB5834D9CAF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A057E4-0485-4A85-B5C4-B307A3D91DDF}" type="datetimeFigureOut">
              <a:rPr lang="en-US" smtClean="0"/>
              <a:pPr/>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DE78DD-5FDE-4BD7-A78E-AB5834D9CAF5}"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057E4-0485-4A85-B5C4-B307A3D91DDF}" type="datetimeFigureOut">
              <a:rPr lang="en-US" smtClean="0"/>
              <a:pPr/>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DE78DD-5FDE-4BD7-A78E-AB5834D9CA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4A057E4-0485-4A85-B5C4-B307A3D91DDF}"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E78DD-5FDE-4BD7-A78E-AB5834D9CAF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4A057E4-0485-4A85-B5C4-B307A3D91DDF}" type="datetimeFigureOut">
              <a:rPr lang="en-US" smtClean="0"/>
              <a:pPr/>
              <a:t>2/18/2020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4DE78DD-5FDE-4BD7-A78E-AB5834D9CAF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A057E4-0485-4A85-B5C4-B307A3D91DDF}" type="datetimeFigureOut">
              <a:rPr lang="en-US" smtClean="0"/>
              <a:pPr/>
              <a:t>2/18/2020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4DE78DD-5FDE-4BD7-A78E-AB5834D9CA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isccrsb.ednet.ns.ca/publi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orms.gle/VZJvEGMQeHzdgksR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44162"/>
          </a:xfrm>
        </p:spPr>
        <p:txBody>
          <a:bodyPr>
            <a:normAutofit/>
          </a:bodyPr>
          <a:lstStyle/>
          <a:p>
            <a:r>
              <a:rPr lang="en-US" dirty="0"/>
              <a:t>CEC’s PowerSchool On-Line Class Registration Information 2020- 2021</a:t>
            </a:r>
          </a:p>
        </p:txBody>
      </p:sp>
      <p:sp>
        <p:nvSpPr>
          <p:cNvPr id="3" name="Subtitle 2"/>
          <p:cNvSpPr>
            <a:spLocks noGrp="1"/>
          </p:cNvSpPr>
          <p:nvPr>
            <p:ph type="subTitle" idx="1"/>
          </p:nvPr>
        </p:nvSpPr>
        <p:spPr/>
        <p:txBody>
          <a:bodyPr>
            <a:normAutofit fontScale="92500" lnSpcReduction="10000"/>
          </a:bodyPr>
          <a:lstStyle/>
          <a:p>
            <a:pPr algn="l"/>
            <a:r>
              <a:rPr lang="en-US" dirty="0"/>
              <a:t>On February 20th, 2020, CEC will be initiating on-line class registration for incoming Grade 12’s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400" dirty="0"/>
              <a:t>At the bottom you will find the section where you have to pick 2 other Alternate courses, just in case your first choice is full or does not schedule. Please note the total Required Credit Hours will say between 3 and 8, and Requesting is the running total (2 in this example).</a:t>
            </a:r>
          </a:p>
        </p:txBody>
      </p:sp>
      <p:pic>
        <p:nvPicPr>
          <p:cNvPr id="5" name="Content Placeholder 4"/>
          <p:cNvPicPr>
            <a:picLocks noGrp="1" noChangeAspect="1"/>
          </p:cNvPicPr>
          <p:nvPr>
            <p:ph idx="1"/>
          </p:nvPr>
        </p:nvPicPr>
        <p:blipFill rotWithShape="1">
          <a:blip r:embed="rId2"/>
          <a:srcRect l="12466" t="7681" r="2111" b="18239"/>
          <a:stretch/>
        </p:blipFill>
        <p:spPr>
          <a:xfrm>
            <a:off x="475861" y="1417637"/>
            <a:ext cx="6915539" cy="46103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r>
              <a:rPr lang="en-US" sz="2000" dirty="0"/>
              <a:t>English Options- click on pencil by Grade 12 English and will see the following…</a:t>
            </a:r>
          </a:p>
        </p:txBody>
      </p:sp>
      <p:pic>
        <p:nvPicPr>
          <p:cNvPr id="5122" name="Picture 2"/>
          <p:cNvPicPr>
            <a:picLocks noGrp="1" noChangeAspect="1" noChangeArrowheads="1"/>
          </p:cNvPicPr>
          <p:nvPr>
            <p:ph idx="1"/>
          </p:nvPr>
        </p:nvPicPr>
        <p:blipFill>
          <a:blip r:embed="rId2"/>
          <a:srcRect/>
          <a:stretch>
            <a:fillRect/>
          </a:stretch>
        </p:blipFill>
        <p:spPr bwMode="auto">
          <a:xfrm>
            <a:off x="990600" y="1142999"/>
            <a:ext cx="6858000" cy="545232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554162"/>
          </a:xfrm>
        </p:spPr>
        <p:txBody>
          <a:bodyPr>
            <a:normAutofit/>
          </a:bodyPr>
          <a:lstStyle/>
          <a:p>
            <a:r>
              <a:rPr lang="en-US" sz="2000" dirty="0"/>
              <a:t>Select the course you want by clicking on the box next to it- in this example ENGLISH 12 was the choice. Note the Green Check that appears below, if you failed ENG11 last year, you will have to do both an ENGLISH 11 AND 12 CREDIT.</a:t>
            </a:r>
          </a:p>
        </p:txBody>
      </p:sp>
      <p:pic>
        <p:nvPicPr>
          <p:cNvPr id="6146" name="Picture 2"/>
          <p:cNvPicPr>
            <a:picLocks noGrp="1" noChangeAspect="1" noChangeArrowheads="1"/>
          </p:cNvPicPr>
          <p:nvPr>
            <p:ph idx="1"/>
          </p:nvPr>
        </p:nvPicPr>
        <p:blipFill>
          <a:blip r:embed="rId2"/>
          <a:srcRect/>
          <a:stretch>
            <a:fillRect/>
          </a:stretch>
        </p:blipFill>
        <p:spPr bwMode="auto">
          <a:xfrm>
            <a:off x="533400" y="1828800"/>
            <a:ext cx="6477000" cy="492081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Once you click Okay, you will see the course appear in the English section… and…</a:t>
            </a:r>
          </a:p>
        </p:txBody>
      </p:sp>
      <p:pic>
        <p:nvPicPr>
          <p:cNvPr id="7170" name="Picture 2"/>
          <p:cNvPicPr>
            <a:picLocks noGrp="1" noChangeAspect="1" noChangeArrowheads="1"/>
          </p:cNvPicPr>
          <p:nvPr>
            <p:ph idx="1"/>
          </p:nvPr>
        </p:nvPicPr>
        <p:blipFill>
          <a:blip r:embed="rId2"/>
          <a:srcRect l="14557" t="11268"/>
          <a:stretch>
            <a:fillRect/>
          </a:stretch>
        </p:blipFill>
        <p:spPr bwMode="auto">
          <a:xfrm>
            <a:off x="533400" y="1219199"/>
            <a:ext cx="6400800" cy="528473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325562"/>
          </a:xfrm>
        </p:spPr>
        <p:txBody>
          <a:bodyPr>
            <a:normAutofit/>
          </a:bodyPr>
          <a:lstStyle/>
          <a:p>
            <a:r>
              <a:rPr lang="en-US" sz="2000" dirty="0"/>
              <a:t>…and the total below changes. I have chosen 1 English course, and 2 alternative choices below. The Red exclamation mark has changed to a green check by the Alternate Choice Section. Total Requesting credit hours shows 1.</a:t>
            </a:r>
          </a:p>
        </p:txBody>
      </p:sp>
      <p:pic>
        <p:nvPicPr>
          <p:cNvPr id="4" name="Content Placeholder 3"/>
          <p:cNvPicPr>
            <a:picLocks noGrp="1" noChangeAspect="1"/>
          </p:cNvPicPr>
          <p:nvPr>
            <p:ph idx="1"/>
          </p:nvPr>
        </p:nvPicPr>
        <p:blipFill rotWithShape="1">
          <a:blip r:embed="rId2"/>
          <a:srcRect l="11171" t="9365" r="2111" b="14873"/>
          <a:stretch/>
        </p:blipFill>
        <p:spPr>
          <a:xfrm>
            <a:off x="457200" y="1600200"/>
            <a:ext cx="7162800" cy="48108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p:spPr>
        <p:txBody>
          <a:bodyPr>
            <a:normAutofit fontScale="90000"/>
          </a:bodyPr>
          <a:lstStyle/>
          <a:p>
            <a:r>
              <a:rPr lang="en-US" sz="2000" dirty="0"/>
              <a:t>                                   Ready to Submit:</a:t>
            </a:r>
            <a:br>
              <a:rPr lang="en-US" sz="2000" dirty="0"/>
            </a:br>
            <a:r>
              <a:rPr lang="en-US" sz="2000" dirty="0"/>
              <a:t>Once you have all 3 to 8 courses and the 2 Alternate courses selected, the Red exclamation mark at the bottom will change to a Green check mark and you may now click submit to save your choices. You may go back at anytime until the due date and edit your choices.</a:t>
            </a:r>
          </a:p>
        </p:txBody>
      </p:sp>
      <p:pic>
        <p:nvPicPr>
          <p:cNvPr id="8194" name="Picture 2"/>
          <p:cNvPicPr>
            <a:picLocks noGrp="1" noChangeAspect="1" noChangeArrowheads="1"/>
          </p:cNvPicPr>
          <p:nvPr>
            <p:ph idx="1"/>
          </p:nvPr>
        </p:nvPicPr>
        <p:blipFill>
          <a:blip r:embed="rId2" cstate="print"/>
          <a:srcRect l="19214" t="11049" r="1813" b="16556"/>
          <a:stretch>
            <a:fillRect/>
          </a:stretch>
        </p:blipFill>
        <p:spPr bwMode="auto">
          <a:xfrm>
            <a:off x="457200" y="1981200"/>
            <a:ext cx="5854995" cy="4267200"/>
          </a:xfrm>
          <a:prstGeom prst="rect">
            <a:avLst/>
          </a:prstGeom>
          <a:noFill/>
          <a:ln w="9525">
            <a:noFill/>
            <a:miter lim="800000"/>
            <a:headEnd/>
            <a:tailEnd/>
          </a:ln>
          <a:effectLst/>
        </p:spPr>
      </p:pic>
      <p:cxnSp>
        <p:nvCxnSpPr>
          <p:cNvPr id="5" name="Straight Arrow Connector 4"/>
          <p:cNvCxnSpPr/>
          <p:nvPr/>
        </p:nvCxnSpPr>
        <p:spPr>
          <a:xfrm rot="5400000">
            <a:off x="6134894" y="4915694"/>
            <a:ext cx="1143000" cy="106521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000" y="2133600"/>
            <a:ext cx="2209800" cy="2862322"/>
          </a:xfrm>
          <a:prstGeom prst="rect">
            <a:avLst/>
          </a:prstGeom>
          <a:noFill/>
        </p:spPr>
        <p:txBody>
          <a:bodyPr wrap="square" rtlCol="0">
            <a:spAutoFit/>
          </a:bodyPr>
          <a:lstStyle/>
          <a:p>
            <a:r>
              <a:rPr lang="en-US" dirty="0"/>
              <a:t>Please Hit Submit button when you have completed all </a:t>
            </a:r>
            <a:r>
              <a:rPr lang="en-US"/>
              <a:t>your Course </a:t>
            </a:r>
            <a:r>
              <a:rPr lang="en-US" dirty="0"/>
              <a:t>S</a:t>
            </a:r>
            <a:r>
              <a:rPr lang="en-US"/>
              <a:t>elections</a:t>
            </a:r>
            <a:r>
              <a:rPr lang="en-US" dirty="0"/>
              <a:t>, Alternate Choices, and if you had to complete a Special Section Form.</a:t>
            </a:r>
          </a:p>
        </p:txBody>
      </p:sp>
      <p:sp>
        <p:nvSpPr>
          <p:cNvPr id="2" name="TextBox 1"/>
          <p:cNvSpPr txBox="1"/>
          <p:nvPr/>
        </p:nvSpPr>
        <p:spPr>
          <a:xfrm>
            <a:off x="2667000" y="4845698"/>
            <a:ext cx="1905000" cy="553998"/>
          </a:xfrm>
          <a:prstGeom prst="rect">
            <a:avLst/>
          </a:prstGeom>
          <a:noFill/>
          <a:ln>
            <a:solidFill>
              <a:schemeClr val="tx1"/>
            </a:solidFill>
          </a:ln>
        </p:spPr>
        <p:txBody>
          <a:bodyPr wrap="square" rtlCol="0">
            <a:spAutoFit/>
          </a:bodyPr>
          <a:lstStyle/>
          <a:p>
            <a:r>
              <a:rPr lang="en-US" sz="1000" dirty="0"/>
              <a:t>Requires between 3 and 8 credit hours </a:t>
            </a:r>
            <a:r>
              <a:rPr lang="en-US" sz="1000"/>
              <a:t>for grade 12s.</a:t>
            </a:r>
            <a:br>
              <a:rPr lang="en-US" sz="1000" dirty="0"/>
            </a:br>
            <a:r>
              <a:rPr lang="en-US" sz="1000" dirty="0"/>
              <a:t>Requesting 7 credit hours.</a:t>
            </a:r>
          </a:p>
        </p:txBody>
      </p:sp>
      <p:cxnSp>
        <p:nvCxnSpPr>
          <p:cNvPr id="6" name="Straight Arrow Connector 5"/>
          <p:cNvCxnSpPr/>
          <p:nvPr/>
        </p:nvCxnSpPr>
        <p:spPr>
          <a:xfrm flipH="1">
            <a:off x="2438400" y="5448300"/>
            <a:ext cx="838200" cy="266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690872"/>
          </a:xfrm>
        </p:spPr>
        <p:txBody>
          <a:bodyPr>
            <a:normAutofit fontScale="92500"/>
          </a:bodyPr>
          <a:lstStyle/>
          <a:p>
            <a:r>
              <a:rPr lang="en-US" sz="2000" dirty="0"/>
              <a:t>If you don’t have a Power School Portal Log In and password, please see Morgan in Student Services for parents, or Mrs. Campbell in Main Office for Students.</a:t>
            </a:r>
          </a:p>
          <a:p>
            <a:r>
              <a:rPr lang="en-US" sz="2000" dirty="0"/>
              <a:t>Once access given, go to Power School Portal Link and </a:t>
            </a:r>
            <a:r>
              <a:rPr lang="en-US" sz="2000" dirty="0">
                <a:hlinkClick r:id="rId2"/>
              </a:rPr>
              <a:t>click here to log on to the Power School Parent/ Student Portal.</a:t>
            </a:r>
            <a:endParaRPr lang="en-US" sz="2000" dirty="0"/>
          </a:p>
          <a:p>
            <a:r>
              <a:rPr lang="en-US" sz="2000" dirty="0"/>
              <a:t>Complete the Worksheet provided/ and Credit Check sheet before you begin your on-line Registration.</a:t>
            </a:r>
          </a:p>
          <a:p>
            <a:r>
              <a:rPr lang="en-US" sz="2000" dirty="0"/>
              <a:t>Keep in mind the Credits and Subjects needed for Graduation, located on Page 6-7 of the 2020-2021 Course Selection Guide.</a:t>
            </a:r>
          </a:p>
          <a:p>
            <a:r>
              <a:rPr lang="en-US" sz="2000" dirty="0"/>
              <a:t>Once All the courses have been chosen- min 3- max 8; you must select 2 alternative courses. If a class is full or cannot fit into the schedule, these alternatives will come into play.</a:t>
            </a:r>
          </a:p>
          <a:p>
            <a:r>
              <a:rPr lang="en-US" sz="2000" dirty="0"/>
              <a:t>If you wish to try and finish all your graduation requirements by First Semester, please let Morgan know in student services, by March 27th- we will try our best to make it happen.</a:t>
            </a:r>
          </a:p>
          <a:p>
            <a:pPr>
              <a:buNone/>
            </a:pPr>
            <a:endParaRPr lang="en-US" sz="2000" dirty="0"/>
          </a:p>
          <a:p>
            <a:endParaRPr lang="en-US" sz="2000" dirty="0"/>
          </a:p>
          <a:p>
            <a:endParaRPr lang="en-US" sz="2400" dirty="0"/>
          </a:p>
        </p:txBody>
      </p:sp>
      <p:sp>
        <p:nvSpPr>
          <p:cNvPr id="3" name="Title 2"/>
          <p:cNvSpPr>
            <a:spLocks noGrp="1"/>
          </p:cNvSpPr>
          <p:nvPr>
            <p:ph type="title"/>
          </p:nvPr>
        </p:nvSpPr>
        <p:spPr/>
        <p:txBody>
          <a:bodyPr/>
          <a:lstStyle/>
          <a:p>
            <a:r>
              <a:rPr lang="en-US" dirty="0"/>
              <a:t>Parent/ Student Portal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After logging in, you will see your student’s current courses and grades. To access the on-line scheduling area, just click on </a:t>
            </a:r>
            <a:r>
              <a:rPr lang="en-US" b="1" dirty="0"/>
              <a:t>Class</a:t>
            </a:r>
          </a:p>
          <a:p>
            <a:pPr>
              <a:buNone/>
            </a:pPr>
            <a:r>
              <a:rPr lang="en-US" b="1" dirty="0"/>
              <a:t>  Registration on the left side of the page. With your worksheet completed, you are ready to begin.</a:t>
            </a:r>
          </a:p>
          <a:p>
            <a:r>
              <a:rPr lang="en-US" dirty="0"/>
              <a:t>There are directions directly below the subject name to aid with choices. </a:t>
            </a:r>
          </a:p>
          <a:p>
            <a:r>
              <a:rPr lang="en-US" dirty="0"/>
              <a:t>Subjects that have the red exclamation point on the right, must be selected. </a:t>
            </a:r>
          </a:p>
          <a:p>
            <a:r>
              <a:rPr lang="en-US" dirty="0"/>
              <a:t>The green check means that a course choice is optional. </a:t>
            </a:r>
          </a:p>
          <a:p>
            <a:r>
              <a:rPr lang="en-US" dirty="0"/>
              <a:t>The “SUBMIT” button will not work unless there are only green check marks on the right, including the correct number of credit hours. </a:t>
            </a:r>
          </a:p>
        </p:txBody>
      </p:sp>
      <p:sp>
        <p:nvSpPr>
          <p:cNvPr id="3" name="Title 2"/>
          <p:cNvSpPr>
            <a:spLocks noGrp="1"/>
          </p:cNvSpPr>
          <p:nvPr>
            <p:ph type="title"/>
          </p:nvPr>
        </p:nvSpPr>
        <p:spPr/>
        <p:txBody>
          <a:bodyPr/>
          <a:lstStyle/>
          <a:p>
            <a:r>
              <a:rPr lang="en-US" dirty="0"/>
              <a:t>Register On-Line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562600"/>
          </a:xfrm>
        </p:spPr>
        <p:txBody>
          <a:bodyPr>
            <a:normAutofit fontScale="55000" lnSpcReduction="20000"/>
          </a:bodyPr>
          <a:lstStyle/>
          <a:p>
            <a:pPr marL="624078" indent="-514350">
              <a:buFont typeface="+mj-lt"/>
              <a:buAutoNum type="arabicPeriod"/>
            </a:pPr>
            <a:r>
              <a:rPr lang="en-US" dirty="0"/>
              <a:t>Click on the pencil on the right</a:t>
            </a:r>
          </a:p>
          <a:p>
            <a:pPr marL="624078" indent="-514350">
              <a:buFont typeface="+mj-lt"/>
              <a:buAutoNum type="arabicPeriod"/>
            </a:pPr>
            <a:r>
              <a:rPr lang="en-US" dirty="0"/>
              <a:t>Click on the box to the left of the course name of your choice.</a:t>
            </a:r>
          </a:p>
          <a:p>
            <a:pPr marL="624078" indent="-514350">
              <a:buFont typeface="+mj-lt"/>
              <a:buAutoNum type="arabicPeriod"/>
            </a:pPr>
            <a:r>
              <a:rPr lang="en-US" dirty="0"/>
              <a:t>Click Okay and move on to the next subject. This is where that worksheet will come in handy!</a:t>
            </a:r>
          </a:p>
          <a:p>
            <a:pPr marL="624078" indent="-514350">
              <a:buFont typeface="+mj-lt"/>
              <a:buAutoNum type="arabicPeriod"/>
            </a:pPr>
            <a:r>
              <a:rPr lang="en-US" dirty="0"/>
              <a:t>Note that a box with the name of the course you’ve chosen appears. This will help you keep track of which subjects have been completed as well as the check marks.</a:t>
            </a:r>
          </a:p>
          <a:p>
            <a:pPr marL="624078" indent="-514350">
              <a:buFont typeface="+mj-lt"/>
              <a:buAutoNum type="arabicPeriod"/>
            </a:pPr>
            <a:r>
              <a:rPr lang="en-US" dirty="0"/>
              <a:t>PLEASE NOTE: The prerequisites for each course are listed, and a course will not be an available choice if pre-requisites have not been met. </a:t>
            </a:r>
          </a:p>
          <a:p>
            <a:pPr marL="624078" indent="-514350">
              <a:buFont typeface="+mj-lt"/>
              <a:buAutoNum type="arabicPeriod"/>
            </a:pPr>
            <a:r>
              <a:rPr lang="en-US" dirty="0"/>
              <a:t>If you require Special Section courses such as Music12Band,CanHis11S, GGS12S, Law12S, MKS11S, OCNS11S, BIOL11S, PAL11 all girls, Learning Strategies, Social Literacy 11 or Resource Ctr please see next slide…</a:t>
            </a:r>
          </a:p>
          <a:p>
            <a:pPr marL="624078" indent="-514350">
              <a:buFont typeface="+mj-lt"/>
              <a:buAutoNum type="arabicPeriod"/>
            </a:pPr>
            <a:r>
              <a:rPr lang="en-US" dirty="0"/>
              <a:t>Make sure to choose your alternate courses.</a:t>
            </a:r>
          </a:p>
          <a:p>
            <a:pPr marL="624078" indent="-514350">
              <a:buFont typeface="+mj-lt"/>
              <a:buAutoNum type="arabicPeriod"/>
            </a:pPr>
            <a:r>
              <a:rPr lang="en-US" dirty="0"/>
              <a:t>When you have finished making your choices, you must click the </a:t>
            </a:r>
            <a:r>
              <a:rPr lang="en-US" b="1" dirty="0"/>
              <a:t>SUBMIT button!!! Don’t forget </a:t>
            </a:r>
            <a:r>
              <a:rPr lang="en-US" dirty="0"/>
              <a:t>this step, or none of your work will be saved!</a:t>
            </a:r>
          </a:p>
          <a:p>
            <a:pPr marL="624078" indent="-514350">
              <a:buFont typeface="+mj-lt"/>
              <a:buAutoNum type="arabicPeriod"/>
            </a:pPr>
            <a:r>
              <a:rPr lang="en-US" dirty="0"/>
              <a:t>You will then see a list of the courses you have chosen. If there is an error, or something is missing, you can return to the subject choice page by just clicking on Class Registration again.</a:t>
            </a:r>
          </a:p>
          <a:p>
            <a:pPr marL="624078" indent="-514350">
              <a:buFont typeface="+mj-lt"/>
              <a:buAutoNum type="arabicPeriod"/>
            </a:pPr>
            <a:r>
              <a:rPr lang="en-US" dirty="0"/>
              <a:t>Changes can be made, just don’t forget to </a:t>
            </a:r>
            <a:r>
              <a:rPr lang="en-US" b="1" dirty="0"/>
              <a:t>SUBMIT!</a:t>
            </a:r>
          </a:p>
          <a:p>
            <a:pPr marL="624078" indent="-514350">
              <a:buFont typeface="+mj-lt"/>
              <a:buAutoNum type="arabicPeriod"/>
            </a:pPr>
            <a:r>
              <a:rPr lang="en-US" b="1" dirty="0" err="1"/>
              <a:t>Counsellors</a:t>
            </a:r>
            <a:r>
              <a:rPr lang="en-US" b="1" dirty="0"/>
              <a:t> are available in Library for individual help, during lunch hour for next couple of weeks, or you may make an appointment with a </a:t>
            </a:r>
            <a:r>
              <a:rPr lang="en-US" b="1" dirty="0" err="1"/>
              <a:t>Counsellor</a:t>
            </a:r>
            <a:r>
              <a:rPr lang="en-US" b="1" dirty="0"/>
              <a:t> in Student Services to discuss your choices. You have plenty of time to complete the form, talk to a </a:t>
            </a:r>
            <a:r>
              <a:rPr lang="en-US" b="1" dirty="0" err="1"/>
              <a:t>counsellor</a:t>
            </a:r>
            <a:r>
              <a:rPr lang="en-US" b="1" dirty="0"/>
              <a:t>, and edit your choices. Course changes close April 24</a:t>
            </a:r>
            <a:r>
              <a:rPr lang="en-US" b="1" baseline="30000" dirty="0"/>
              <a:t>th</a:t>
            </a:r>
            <a:r>
              <a:rPr lang="en-US" b="1" dirty="0"/>
              <a:t>  , 2020.</a:t>
            </a:r>
            <a:endParaRPr lang="en-US" dirty="0"/>
          </a:p>
        </p:txBody>
      </p:sp>
      <p:sp>
        <p:nvSpPr>
          <p:cNvPr id="3" name="Title 2"/>
          <p:cNvSpPr>
            <a:spLocks noGrp="1"/>
          </p:cNvSpPr>
          <p:nvPr>
            <p:ph type="title"/>
          </p:nvPr>
        </p:nvSpPr>
        <p:spPr>
          <a:xfrm>
            <a:off x="457200" y="274638"/>
            <a:ext cx="6400800" cy="563562"/>
          </a:xfrm>
        </p:spPr>
        <p:txBody>
          <a:bodyPr>
            <a:normAutofit/>
          </a:bodyPr>
          <a:lstStyle/>
          <a:p>
            <a:r>
              <a:rPr lang="en-US" sz="1800" dirty="0"/>
              <a:t>Just follow these easy steps to complete each subject: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229600" cy="5486400"/>
          </a:xfrm>
        </p:spPr>
        <p:txBody>
          <a:bodyPr>
            <a:normAutofit/>
          </a:bodyPr>
          <a:lstStyle/>
          <a:p>
            <a:r>
              <a:rPr lang="en-US" sz="2200" dirty="0"/>
              <a:t>To access the Special Section Form, please copy and paste the following URL into your browser, (do not use Internet Explorer), complete and submit online by hitting the Send button at top of Form:</a:t>
            </a:r>
          </a:p>
          <a:p>
            <a:r>
              <a:rPr lang="en-US" sz="2400" b="1" dirty="0">
                <a:hlinkClick r:id="rId2"/>
              </a:rPr>
              <a:t>https://forms.gle/VZJvEGMQeHzdgksR9</a:t>
            </a:r>
            <a:endParaRPr lang="en-US" sz="2400" b="1" dirty="0"/>
          </a:p>
          <a:p>
            <a:pPr marL="109728" indent="0">
              <a:buNone/>
            </a:pPr>
            <a:endParaRPr lang="en-US" sz="2200" dirty="0"/>
          </a:p>
          <a:p>
            <a:r>
              <a:rPr lang="en-US" sz="2200" dirty="0"/>
              <a:t>Special Section Form is for any of the following courses:</a:t>
            </a:r>
          </a:p>
          <a:p>
            <a:pPr lvl="1"/>
            <a:r>
              <a:rPr lang="en-US" sz="1600" dirty="0"/>
              <a:t>Oceans 11 Support</a:t>
            </a:r>
          </a:p>
          <a:p>
            <a:pPr lvl="1"/>
            <a:r>
              <a:rPr lang="en-US" sz="1600" dirty="0"/>
              <a:t>Biology 11 Support</a:t>
            </a:r>
          </a:p>
          <a:p>
            <a:pPr lvl="1"/>
            <a:r>
              <a:rPr lang="en-US" sz="1600" dirty="0"/>
              <a:t>MKS11 Support</a:t>
            </a:r>
          </a:p>
          <a:p>
            <a:pPr lvl="1"/>
            <a:r>
              <a:rPr lang="en-US" sz="1600" dirty="0"/>
              <a:t>Canadian History 11 Support</a:t>
            </a:r>
          </a:p>
          <a:p>
            <a:pPr lvl="1"/>
            <a:r>
              <a:rPr lang="en-US" sz="1600" dirty="0"/>
              <a:t>Global Geography 12 Support</a:t>
            </a:r>
          </a:p>
          <a:p>
            <a:pPr lvl="1"/>
            <a:r>
              <a:rPr lang="en-US" sz="1600" dirty="0"/>
              <a:t>Law 12 Support</a:t>
            </a:r>
          </a:p>
          <a:p>
            <a:pPr lvl="1"/>
            <a:r>
              <a:rPr lang="en-US" sz="1600" dirty="0"/>
              <a:t>Physically Active Living 11 All Female</a:t>
            </a:r>
          </a:p>
          <a:p>
            <a:pPr lvl="1"/>
            <a:r>
              <a:rPr lang="en-US" sz="1600" dirty="0"/>
              <a:t>Resource </a:t>
            </a:r>
            <a:r>
              <a:rPr lang="en-US" sz="1600" dirty="0" err="1"/>
              <a:t>Ctr</a:t>
            </a:r>
            <a:r>
              <a:rPr lang="en-US" sz="1600" dirty="0"/>
              <a:t> or Learning Strategies 11 or 12</a:t>
            </a:r>
          </a:p>
          <a:p>
            <a:pPr lvl="1"/>
            <a:r>
              <a:rPr lang="en-US" sz="1600" dirty="0"/>
              <a:t>Social Literacy 11</a:t>
            </a:r>
          </a:p>
          <a:p>
            <a:pPr lvl="1"/>
            <a:r>
              <a:rPr lang="en-US" sz="1600" dirty="0"/>
              <a:t>Music 12 Band</a:t>
            </a:r>
          </a:p>
          <a:p>
            <a:endParaRPr lang="en-US" sz="2200" dirty="0"/>
          </a:p>
          <a:p>
            <a:endParaRPr lang="en-US" dirty="0"/>
          </a:p>
        </p:txBody>
      </p:sp>
      <p:sp>
        <p:nvSpPr>
          <p:cNvPr id="3" name="Title 2"/>
          <p:cNvSpPr>
            <a:spLocks noGrp="1"/>
          </p:cNvSpPr>
          <p:nvPr>
            <p:ph type="title"/>
          </p:nvPr>
        </p:nvSpPr>
        <p:spPr>
          <a:xfrm>
            <a:off x="457200" y="274638"/>
            <a:ext cx="8229600" cy="715962"/>
          </a:xfrm>
        </p:spPr>
        <p:txBody>
          <a:bodyPr>
            <a:normAutofit fontScale="90000"/>
          </a:bodyPr>
          <a:lstStyle/>
          <a:p>
            <a:r>
              <a:rPr lang="en-US" sz="2400" dirty="0"/>
              <a:t>CEC Online Registration Grade 12:       </a:t>
            </a:r>
            <a:br>
              <a:rPr lang="en-US" sz="2400" dirty="0"/>
            </a:br>
            <a:r>
              <a:rPr lang="en-US" sz="2400" dirty="0"/>
              <a:t>		 SPECIAL SECTION FORM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r>
              <a:rPr lang="en-US" sz="2800" dirty="0"/>
              <a:t>The Special Section Form looks like this…</a:t>
            </a:r>
          </a:p>
        </p:txBody>
      </p:sp>
      <p:pic>
        <p:nvPicPr>
          <p:cNvPr id="5" name="Content Placeholder 4">
            <a:extLst>
              <a:ext uri="{FF2B5EF4-FFF2-40B4-BE49-F238E27FC236}">
                <a16:creationId xmlns:a16="http://schemas.microsoft.com/office/drawing/2014/main" id="{5706C245-E2A1-4F10-BB0C-9FC4E09FDEF8}"/>
              </a:ext>
            </a:extLst>
          </p:cNvPr>
          <p:cNvPicPr>
            <a:picLocks noGrp="1" noChangeAspect="1"/>
          </p:cNvPicPr>
          <p:nvPr>
            <p:ph idx="1"/>
          </p:nvPr>
        </p:nvPicPr>
        <p:blipFill rotWithShape="1">
          <a:blip r:embed="rId2"/>
          <a:srcRect l="615" t="7681" r="1736" b="6454"/>
          <a:stretch/>
        </p:blipFill>
        <p:spPr>
          <a:xfrm>
            <a:off x="381000" y="1066800"/>
            <a:ext cx="7669306" cy="449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1800" dirty="0"/>
              <a:t>Once you log in to the Portal, you will go to the Class Registration Tab on the left hand side, and you will see the following…</a:t>
            </a:r>
          </a:p>
        </p:txBody>
      </p:sp>
      <p:pic>
        <p:nvPicPr>
          <p:cNvPr id="4" name="Content Placeholder 3"/>
          <p:cNvPicPr>
            <a:picLocks noGrp="1" noChangeAspect="1"/>
          </p:cNvPicPr>
          <p:nvPr>
            <p:ph idx="1"/>
          </p:nvPr>
        </p:nvPicPr>
        <p:blipFill>
          <a:blip r:embed="rId2"/>
          <a:stretch>
            <a:fillRect/>
          </a:stretch>
        </p:blipFill>
        <p:spPr>
          <a:xfrm>
            <a:off x="533400" y="1440965"/>
            <a:ext cx="6477000" cy="4979194"/>
          </a:xfrm>
          <a:prstGeom prst="rect">
            <a:avLst/>
          </a:prstGeom>
        </p:spPr>
      </p:pic>
      <p:sp>
        <p:nvSpPr>
          <p:cNvPr id="3" name="Rectangle 2">
            <a:extLst>
              <a:ext uri="{FF2B5EF4-FFF2-40B4-BE49-F238E27FC236}">
                <a16:creationId xmlns:a16="http://schemas.microsoft.com/office/drawing/2014/main" id="{39A090CE-8327-4E86-8EAC-D0B225F7BD9B}"/>
              </a:ext>
            </a:extLst>
          </p:cNvPr>
          <p:cNvSpPr/>
          <p:nvPr/>
        </p:nvSpPr>
        <p:spPr>
          <a:xfrm>
            <a:off x="5638800" y="2514600"/>
            <a:ext cx="533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73E21C4E-26C1-440D-80F6-B8A0C3E278E8}"/>
              </a:ext>
            </a:extLst>
          </p:cNvPr>
          <p:cNvCxnSpPr/>
          <p:nvPr/>
        </p:nvCxnSpPr>
        <p:spPr>
          <a:xfrm flipH="1">
            <a:off x="6248400" y="1905000"/>
            <a:ext cx="990600" cy="5862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344BBA-E752-44AC-B85A-66A248D2EA84}"/>
              </a:ext>
            </a:extLst>
          </p:cNvPr>
          <p:cNvSpPr txBox="1"/>
          <p:nvPr/>
        </p:nvSpPr>
        <p:spPr>
          <a:xfrm>
            <a:off x="7315200" y="1676400"/>
            <a:ext cx="1143000" cy="307777"/>
          </a:xfrm>
          <a:prstGeom prst="rect">
            <a:avLst/>
          </a:prstGeom>
          <a:noFill/>
          <a:ln>
            <a:solidFill>
              <a:schemeClr val="tx1"/>
            </a:solidFill>
          </a:ln>
        </p:spPr>
        <p:txBody>
          <a:bodyPr wrap="square" rtlCol="0">
            <a:spAutoFit/>
          </a:bodyPr>
          <a:lstStyle/>
          <a:p>
            <a:r>
              <a:rPr lang="en-US" sz="1400" dirty="0"/>
              <a:t>2020-21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000" dirty="0"/>
              <a:t>The screen continues with other selections- note the green check as perhaps you already have your Canadian Content course in Grade 10, or have already fulfilled Science/ Technology credit- but you may choose to take others.</a:t>
            </a:r>
          </a:p>
        </p:txBody>
      </p:sp>
      <p:pic>
        <p:nvPicPr>
          <p:cNvPr id="2050" name="Picture 2"/>
          <p:cNvPicPr>
            <a:picLocks noGrp="1" noChangeAspect="1" noChangeArrowheads="1"/>
          </p:cNvPicPr>
          <p:nvPr>
            <p:ph idx="1"/>
          </p:nvPr>
        </p:nvPicPr>
        <p:blipFill>
          <a:blip r:embed="rId2"/>
          <a:srcRect l="474" t="11049"/>
          <a:stretch>
            <a:fillRect/>
          </a:stretch>
        </p:blipFill>
        <p:spPr bwMode="auto">
          <a:xfrm>
            <a:off x="533400" y="1447800"/>
            <a:ext cx="6858000" cy="487302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normAutofit/>
          </a:bodyPr>
          <a:lstStyle/>
          <a:p>
            <a:r>
              <a:rPr lang="en-US" sz="2000" dirty="0"/>
              <a:t>More selection choices- Fine Arts, Phys Ed, Electives, and Alternate Choices- must pick 2 second choices, not already selected from above.</a:t>
            </a:r>
          </a:p>
        </p:txBody>
      </p:sp>
      <p:pic>
        <p:nvPicPr>
          <p:cNvPr id="3074" name="Picture 2"/>
          <p:cNvPicPr>
            <a:picLocks noGrp="1" noChangeAspect="1" noChangeArrowheads="1"/>
          </p:cNvPicPr>
          <p:nvPr>
            <p:ph idx="1"/>
          </p:nvPr>
        </p:nvPicPr>
        <p:blipFill>
          <a:blip r:embed="rId2"/>
          <a:srcRect l="15198" t="11049"/>
          <a:stretch>
            <a:fillRect/>
          </a:stretch>
        </p:blipFill>
        <p:spPr bwMode="auto">
          <a:xfrm>
            <a:off x="533399" y="1447799"/>
            <a:ext cx="6248401" cy="457200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170</TotalTime>
  <Words>1046</Words>
  <Application>Microsoft Office PowerPoint</Application>
  <PresentationFormat>On-screen Show (4:3)</PresentationFormat>
  <Paragraphs>57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Lucida Sans Unicode</vt:lpstr>
      <vt:lpstr>Verdana</vt:lpstr>
      <vt:lpstr>Wingdings 2</vt:lpstr>
      <vt:lpstr>Wingdings 3</vt:lpstr>
      <vt:lpstr>Concourse</vt:lpstr>
      <vt:lpstr>CEC’s PowerSchool On-Line Class Registration Information 2020- 2021</vt:lpstr>
      <vt:lpstr>Parent/ Student Portal</vt:lpstr>
      <vt:lpstr>Register On-Line</vt:lpstr>
      <vt:lpstr>Just follow these easy steps to complete each subject:</vt:lpstr>
      <vt:lpstr>CEC Online Registration Grade 12:           SPECIAL SECTION FORM </vt:lpstr>
      <vt:lpstr>The Special Section Form looks like this…</vt:lpstr>
      <vt:lpstr>Once you log in to the Portal, you will go to the Class Registration Tab on the left hand side, and you will see the following…</vt:lpstr>
      <vt:lpstr>The screen continues with other selections- note the green check as perhaps you already have your Canadian Content course in Grade 10, or have already fulfilled Science/ Technology credit- but you may choose to take others.</vt:lpstr>
      <vt:lpstr>More selection choices- Fine Arts, Phys Ed, Electives, and Alternate Choices- must pick 2 second choices, not already selected from above.</vt:lpstr>
      <vt:lpstr>At the bottom you will find the section where you have to pick 2 other Alternate courses, just in case your first choice is full or does not schedule. Please note the total Required Credit Hours will say between 3 and 8, and Requesting is the running total (2 in this example).</vt:lpstr>
      <vt:lpstr>English Options- click on pencil by Grade 12 English and will see the following…</vt:lpstr>
      <vt:lpstr>Select the course you want by clicking on the box next to it- in this example ENGLISH 12 was the choice. Note the Green Check that appears below, if you failed ENG11 last year, you will have to do both an ENGLISH 11 AND 12 CREDIT.</vt:lpstr>
      <vt:lpstr>Once you click Okay, you will see the course appear in the English section… and…</vt:lpstr>
      <vt:lpstr>…and the total below changes. I have chosen 1 English course, and 2 alternative choices below. The Red exclamation mark has changed to a green check by the Alternate Choice Section. Total Requesting credit hours shows 1.</vt:lpstr>
      <vt:lpstr>                                   Ready to Submit: Once you have all 3 to 8 courses and the 2 Alternate courses selected, the Red exclamation mark at the bottom will change to a Green check mark and you may now click submit to save your choices. You may go back at anytime until the due date and edit your choices.</vt:lpstr>
    </vt:vector>
  </TitlesOfParts>
  <Company>Chignecto Central Regional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PowerSchool On-line Class Registration Information</dc:title>
  <dc:creator>CCRSB</dc:creator>
  <cp:lastModifiedBy>Manon D. Daneau</cp:lastModifiedBy>
  <cp:revision>30</cp:revision>
  <dcterms:created xsi:type="dcterms:W3CDTF">2016-02-11T18:33:54Z</dcterms:created>
  <dcterms:modified xsi:type="dcterms:W3CDTF">2020-02-18T12:17:32Z</dcterms:modified>
</cp:coreProperties>
</file>